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10691813" cy="7559675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D331A4A-E08E-4B29-B225-85E62FF3E522}">
  <a:tblStyle styleId="{CD331A4A-E08E-4B29-B225-85E62FF3E52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0"/>
    <p:restoredTop sz="94732"/>
  </p:normalViewPr>
  <p:slideViewPr>
    <p:cSldViewPr snapToGrid="0">
      <p:cViewPr varScale="1">
        <p:scale>
          <a:sx n="164" d="100"/>
          <a:sy n="164" d="100"/>
        </p:scale>
        <p:origin x="1832" y="16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4502" y="685800"/>
            <a:ext cx="48498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b6bd9c829c_1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2b6bd9c829c_1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b6bd9c829c_1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2b6bd9c829c_1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73936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64478" y="1094388"/>
            <a:ext cx="9963000" cy="301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573245" y="661638"/>
            <a:ext cx="7445700" cy="601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310447" y="1812541"/>
            <a:ext cx="4729800" cy="217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310447" y="4120005"/>
            <a:ext cx="4729800" cy="18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833700" y="50300"/>
            <a:ext cx="7024548" cy="9844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/>
          <p:nvPr/>
        </p:nvSpPr>
        <p:spPr>
          <a:xfrm>
            <a:off x="153800" y="1760300"/>
            <a:ext cx="1694100" cy="2888938"/>
          </a:xfrm>
          <a:prstGeom prst="roundRect">
            <a:avLst>
              <a:gd name="adj" fmla="val 8750"/>
            </a:avLst>
          </a:prstGeom>
          <a:solidFill>
            <a:srgbClr val="EDF3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</p:txBody>
      </p:sp>
      <p:sp>
        <p:nvSpPr>
          <p:cNvPr id="56" name="Google Shape;56;p13"/>
          <p:cNvSpPr/>
          <p:nvPr/>
        </p:nvSpPr>
        <p:spPr>
          <a:xfrm>
            <a:off x="1907125" y="1760275"/>
            <a:ext cx="1694100" cy="2634111"/>
          </a:xfrm>
          <a:prstGeom prst="roundRect">
            <a:avLst>
              <a:gd name="adj" fmla="val 8750"/>
            </a:avLst>
          </a:prstGeom>
          <a:solidFill>
            <a:srgbClr val="FFEEB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</p:txBody>
      </p:sp>
      <p:sp>
        <p:nvSpPr>
          <p:cNvPr id="57" name="Google Shape;57;p13"/>
          <p:cNvSpPr/>
          <p:nvPr/>
        </p:nvSpPr>
        <p:spPr>
          <a:xfrm>
            <a:off x="3660440" y="1760299"/>
            <a:ext cx="1694100" cy="5577125"/>
          </a:xfrm>
          <a:prstGeom prst="roundRect">
            <a:avLst>
              <a:gd name="adj" fmla="val 8750"/>
            </a:avLst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</p:txBody>
      </p:sp>
      <p:sp>
        <p:nvSpPr>
          <p:cNvPr id="58" name="Google Shape;58;p13"/>
          <p:cNvSpPr/>
          <p:nvPr/>
        </p:nvSpPr>
        <p:spPr>
          <a:xfrm>
            <a:off x="5413760" y="1760300"/>
            <a:ext cx="1694100" cy="2253820"/>
          </a:xfrm>
          <a:prstGeom prst="roundRect">
            <a:avLst>
              <a:gd name="adj" fmla="val 8750"/>
            </a:avLst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</p:txBody>
      </p:sp>
      <p:sp>
        <p:nvSpPr>
          <p:cNvPr id="59" name="Google Shape;59;p13"/>
          <p:cNvSpPr/>
          <p:nvPr/>
        </p:nvSpPr>
        <p:spPr>
          <a:xfrm>
            <a:off x="7167080" y="1760300"/>
            <a:ext cx="1622700" cy="3138600"/>
          </a:xfrm>
          <a:prstGeom prst="roundRect">
            <a:avLst>
              <a:gd name="adj" fmla="val 8750"/>
            </a:avLst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</p:txBody>
      </p:sp>
      <p:sp>
        <p:nvSpPr>
          <p:cNvPr id="60" name="Google Shape;60;p13"/>
          <p:cNvSpPr/>
          <p:nvPr/>
        </p:nvSpPr>
        <p:spPr>
          <a:xfrm>
            <a:off x="8849000" y="1760300"/>
            <a:ext cx="1622700" cy="2727022"/>
          </a:xfrm>
          <a:prstGeom prst="roundRect">
            <a:avLst>
              <a:gd name="adj" fmla="val 8750"/>
            </a:avLst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</p:txBody>
      </p:sp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2845933359"/>
              </p:ext>
            </p:extLst>
          </p:nvPr>
        </p:nvGraphicFramePr>
        <p:xfrm>
          <a:off x="250166" y="1760277"/>
          <a:ext cx="1622600" cy="2867253"/>
        </p:xfrm>
        <a:graphic>
          <a:graphicData uri="http://schemas.openxmlformats.org/drawingml/2006/table">
            <a:tbl>
              <a:tblPr>
                <a:noFill/>
                <a:tableStyleId>{CD331A4A-E08E-4B29-B225-85E62FF3E522}</a:tableStyleId>
              </a:tblPr>
              <a:tblGrid>
                <a:gridCol w="104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3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375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Team 1: </a:t>
                      </a:r>
                      <a:r>
                        <a:rPr lang="fr" sz="700" b="1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Cardiovascular</a:t>
                      </a:r>
                      <a:r>
                        <a:rPr lang="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r>
                        <a:rPr lang="fr" sz="700" b="1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immunobiology</a:t>
                      </a:r>
                      <a:endParaRPr sz="700" b="1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225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Team leaders: </a:t>
                      </a:r>
                      <a:r>
                        <a:rPr lang="fr" sz="500" b="1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Giuseppina</a:t>
                      </a:r>
                      <a:r>
                        <a:rPr lang="fr" sz="5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CALIGIURI (DR INSERM) &amp; Antonino NICOLETTI (PU UPC)</a:t>
                      </a:r>
                      <a:endParaRPr sz="500" b="1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ARANGALAGE Dimitri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CALIGIURI </a:t>
                      </a: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Giuseppina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CLEMENT Marc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CORCOS Olivier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DELBOSC Sandrine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DESCHAMPS Lydia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DORENT Richard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FRANCK Gregory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GASTON Anh-Thu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LASCHET-KHALLOU Jamila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LE BORGNE Marie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MOHAMMED Sofiane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MORALES Océane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NICOLETTI Antonino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PERLIN Nolan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SANNIER </a:t>
                      </a: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Aurelie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SENEMAUD Jean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SKARBEK Charles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SPELLE Laurent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SUC Gaspard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TRAN DINH Alexy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VAHANIAN Alec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PHU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TECH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MCF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CDDB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PHU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Post-doc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>
            <p:extLst>
              <p:ext uri="{D42A27DB-BD31-4B8C-83A1-F6EECF244321}">
                <p14:modId xmlns:p14="http://schemas.microsoft.com/office/powerpoint/2010/main" val="2973852945"/>
              </p:ext>
            </p:extLst>
          </p:nvPr>
        </p:nvGraphicFramePr>
        <p:xfrm>
          <a:off x="1995157" y="1760277"/>
          <a:ext cx="1628650" cy="2634111"/>
        </p:xfrm>
        <a:graphic>
          <a:graphicData uri="http://schemas.openxmlformats.org/drawingml/2006/table">
            <a:tbl>
              <a:tblPr>
                <a:noFill/>
                <a:tableStyleId>{CD331A4A-E08E-4B29-B225-85E62FF3E522}</a:tableStyleId>
              </a:tblPr>
              <a:tblGrid>
                <a:gridCol w="106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775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Team 2: </a:t>
                      </a:r>
                      <a:r>
                        <a:rPr lang="fr-FR" sz="700" b="1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Cardiovascular</a:t>
                      </a:r>
                      <a:r>
                        <a:rPr lang="fr-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structural </a:t>
                      </a:r>
                      <a:r>
                        <a:rPr lang="fr-FR" sz="700" b="1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diseases</a:t>
                      </a:r>
                      <a:r>
                        <a:rPr lang="fr-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Team leaders: Catherine BOILEAU (PU-PH UPC) &amp; Guillaume JONDEAU (PU-PH UPC)</a:t>
                      </a:r>
                      <a:endParaRPr sz="500" b="1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ABI-FADEL Marianne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ARNAUD Pauline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BIBIMBOU </a:t>
                      </a: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Angelique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BOILEAU Catherine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DELHOMME Clémence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ELIAHOU Ludivine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HANNA Nadine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HIMBERT Dominique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HUGUET-HERRERO Julia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IUNG Bernard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JAN Maëlle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JONDEAU Guillaume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LE GOFF Carine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LEBEL Marie-Nathalie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MILLERON Olivier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RABES Jean-Pierre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URENA-ALCAZAR Marina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VARRET Mathilde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AI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CCA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TECH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3" name="Google Shape;63;p13"/>
          <p:cNvGraphicFramePr/>
          <p:nvPr>
            <p:extLst>
              <p:ext uri="{D42A27DB-BD31-4B8C-83A1-F6EECF244321}">
                <p14:modId xmlns:p14="http://schemas.microsoft.com/office/powerpoint/2010/main" val="4214255696"/>
              </p:ext>
            </p:extLst>
          </p:nvPr>
        </p:nvGraphicFramePr>
        <p:xfrm>
          <a:off x="3708553" y="1812185"/>
          <a:ext cx="1591867" cy="5530467"/>
        </p:xfrm>
        <a:graphic>
          <a:graphicData uri="http://schemas.openxmlformats.org/drawingml/2006/table">
            <a:tbl>
              <a:tblPr>
                <a:noFill/>
                <a:tableStyleId>{CD331A4A-E08E-4B29-B225-85E62FF3E522}</a:tableStyleId>
              </a:tblPr>
              <a:tblGrid>
                <a:gridCol w="1095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325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Team 3: </a:t>
                      </a:r>
                      <a:r>
                        <a:rPr lang="fr-FR" sz="700" b="1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Cardiovascular</a:t>
                      </a:r>
                      <a:r>
                        <a:rPr lang="fr-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bio-engineering</a:t>
                      </a:r>
                    </a:p>
                  </a:txBody>
                  <a:tcPr marL="40425" marR="40425" marT="64650" marB="64650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275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Team leader: Didier LETOURNEUR (DR CNRS)</a:t>
                      </a:r>
                      <a:endParaRPr sz="500" b="1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0425" marR="40425" marT="64650" marB="64650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AMOUROUX Baptiste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ATLAN Michael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AVRAMOGLOU Thierry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BARBAUD Christel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BAMBA-FUNCK Jessica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BATAILLE Isabelle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BAUDOT Anne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CHARNAUX Nathalie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CHAUBET Frédéric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CHAUVIERRE Cédric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CRISTOFARI Sarra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DE LA TAILLE Thibault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DELESTRE Fabienne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DUJARDIN Chloé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ELGHARIB Mustafa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FADDA Giulia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GEINGUENAUD Frédéric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GUEGUEN Virginie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GUENIN Erwan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GUYOT Erwan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HADDAD Oualid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HANSEL Boris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HERNANDEZ Maria </a:t>
                      </a:r>
                      <a:r>
                        <a:rPr lang="fr-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Belén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HLAWATY Hanna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HUANG </a:t>
                      </a: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Xiaochen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LABIAD </a:t>
                      </a: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Camelia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LAGUILLIER-MORIZOT Christelle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LALATONNE Yoann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LETOURNEUR Didier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LEVY Raphael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LOPEZ Elliot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MAILLARD Mathilde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MAIRE Murielle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MATHIEU Paul</a:t>
                      </a:r>
                      <a:endParaRPr lang="fr"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MEDDAHI-PELLE Anne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METZINGER Valérie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MOHAMMEDI IRKI </a:t>
                      </a: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Fahima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MOTTE Laurence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NATAF Patrick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NDJIDDA BAKARI William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OUDAR Olivier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PAVON-DJAVID </a:t>
                      </a:r>
                      <a:r>
                        <a:rPr lang="fr-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Graciela</a:t>
                      </a:r>
                      <a:endParaRPr lang="fr-FR"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ROST </a:t>
                      </a:r>
                      <a:r>
                        <a:rPr lang="fr-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Nathanne</a:t>
                      </a:r>
                      <a:endParaRPr lang="fr-FR"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SAID Maha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SAINTE-CATHERINE Odile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SARFATI Pierre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SIMON YARZA Teresa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SOREL Julien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SUTTON Angela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TOURE Zoe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TRETON Xavier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TRUCHAN Daniel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ZAIDI Naima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ZHANG Yang</a:t>
                      </a:r>
                    </a:p>
                  </a:txBody>
                  <a:tcPr marL="28575" marR="28575" marT="91425" marB="91425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MCF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MCF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MCF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MCF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Post-doc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MCF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IR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MCF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MCF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MCF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Post-doc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MCUPH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DR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Post-doc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Post-doc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MCF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IR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Post-doc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Post-doc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TECH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CR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Autre_AP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Post-doc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TECH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>
            <p:extLst>
              <p:ext uri="{D42A27DB-BD31-4B8C-83A1-F6EECF244321}">
                <p14:modId xmlns:p14="http://schemas.microsoft.com/office/powerpoint/2010/main" val="2369611067"/>
              </p:ext>
            </p:extLst>
          </p:nvPr>
        </p:nvGraphicFramePr>
        <p:xfrm>
          <a:off x="5491189" y="1760277"/>
          <a:ext cx="1622600" cy="2253843"/>
        </p:xfrm>
        <a:graphic>
          <a:graphicData uri="http://schemas.openxmlformats.org/drawingml/2006/table">
            <a:tbl>
              <a:tblPr>
                <a:noFill/>
                <a:tableStyleId>{CD331A4A-E08E-4B29-B225-85E62FF3E522}</a:tableStyleId>
              </a:tblPr>
              <a:tblGrid>
                <a:gridCol w="105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250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Team 4: </a:t>
                      </a:r>
                      <a:r>
                        <a:rPr lang="fr-FR" sz="700" b="1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Cardiovascular</a:t>
                      </a:r>
                      <a:r>
                        <a:rPr lang="fr-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r>
                        <a:rPr lang="fr-FR" sz="700" b="1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imaging</a:t>
                      </a:r>
                      <a:endParaRPr lang="fr-FR" sz="700" b="1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525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Team leader: François ROUZET (PU-PH UPC)</a:t>
                      </a:r>
                      <a:endParaRPr sz="500" b="1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AID Rachida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ANNIO Giacomo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DARWISH Omar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DELETTRE Marion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DOYEUX Kaya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JOURNE </a:t>
                      </a: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Clement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LAISSY Jean-Pierre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LEYGNAC Sébastien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LI </a:t>
                      </a: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Guannan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MANGIN Gabrielle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OU </a:t>
                      </a: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Phalla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PIEKARSKI Eve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ROUZET François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RUCHER Guillaume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SINKUS Ralph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IE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Post-doc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Physicien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AI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Physicien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Post-doc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Post-doc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5" name="Google Shape;65;p13"/>
          <p:cNvGraphicFramePr/>
          <p:nvPr>
            <p:extLst>
              <p:ext uri="{D42A27DB-BD31-4B8C-83A1-F6EECF244321}">
                <p14:modId xmlns:p14="http://schemas.microsoft.com/office/powerpoint/2010/main" val="1460157729"/>
              </p:ext>
            </p:extLst>
          </p:nvPr>
        </p:nvGraphicFramePr>
        <p:xfrm>
          <a:off x="7236179" y="1760277"/>
          <a:ext cx="1561825" cy="3137684"/>
        </p:xfrm>
        <a:graphic>
          <a:graphicData uri="http://schemas.openxmlformats.org/drawingml/2006/table">
            <a:tbl>
              <a:tblPr>
                <a:noFill/>
                <a:tableStyleId>{CD331A4A-E08E-4B29-B225-85E62FF3E522}</a:tableStyleId>
              </a:tblPr>
              <a:tblGrid>
                <a:gridCol w="105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3500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Team 5: </a:t>
                      </a:r>
                      <a:r>
                        <a:rPr lang="fr" sz="700" b="1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Atherothrombotic</a:t>
                      </a:r>
                      <a:r>
                        <a:rPr lang="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r>
                        <a:rPr lang="fr" sz="700" b="1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disease</a:t>
                      </a:r>
                      <a:r>
                        <a:rPr lang="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in </a:t>
                      </a:r>
                      <a:r>
                        <a:rPr lang="fr" sz="700" b="1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heart</a:t>
                      </a:r>
                      <a:r>
                        <a:rPr lang="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and </a:t>
                      </a:r>
                      <a:r>
                        <a:rPr lang="fr" sz="700" b="1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brain</a:t>
                      </a:r>
                      <a:endParaRPr sz="700" b="1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Team leaders: Philippe Gabriel STEG (PU-PH UPC) &amp; Grégory DUCROCQ (PU-PH UPC)</a:t>
                      </a:r>
                      <a:endParaRPr sz="500" b="1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ABERGEL Hélène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ABTAN Jérémie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AMARENCO Pierre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BADJI Hichem Ahmed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BOUFFARD Catherine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CIMADEVILLA Claire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DUCROCQ Gregory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ELBEZ </a:t>
                      </a: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Yedid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FARNOUD Reza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FELDMAN Laurent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FUENTES Axelle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JULIARD Jean-Michel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LAVALLEE Philippa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LI </a:t>
                      </a: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Zhipeng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LONGROIS Dan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MERHEB Gaelle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MESEGUER GANCEDO Elena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NGUYEN Caroline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NOREL Xavier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SIMON </a:t>
                      </a: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Tabassome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SORBETS Emmanuel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SPIELER Jean-François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STEG Philippe Gabriel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TOUBOUL Pierre-Jean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TECH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Autre_EC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CDDB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CCA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MCF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6" name="Google Shape;66;p13"/>
          <p:cNvGraphicFramePr/>
          <p:nvPr>
            <p:extLst>
              <p:ext uri="{D42A27DB-BD31-4B8C-83A1-F6EECF244321}">
                <p14:modId xmlns:p14="http://schemas.microsoft.com/office/powerpoint/2010/main" val="1459048307"/>
              </p:ext>
            </p:extLst>
          </p:nvPr>
        </p:nvGraphicFramePr>
        <p:xfrm>
          <a:off x="8920395" y="1760277"/>
          <a:ext cx="1506550" cy="2727045"/>
        </p:xfrm>
        <a:graphic>
          <a:graphicData uri="http://schemas.openxmlformats.org/drawingml/2006/table">
            <a:tbl>
              <a:tblPr>
                <a:noFill/>
                <a:tableStyleId>{CD331A4A-E08E-4B29-B225-85E62FF3E522}</a:tableStyleId>
              </a:tblPr>
              <a:tblGrid>
                <a:gridCol w="980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275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Team 6: </a:t>
                      </a:r>
                      <a:r>
                        <a:rPr lang="fr-FR" sz="700" b="1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Hemostasis</a:t>
                      </a:r>
                      <a:r>
                        <a:rPr lang="fr-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, </a:t>
                      </a:r>
                      <a:r>
                        <a:rPr lang="fr-FR" sz="700" b="1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thrombo</a:t>
                      </a:r>
                      <a:r>
                        <a:rPr lang="fr-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-inflammation and </a:t>
                      </a:r>
                      <a:r>
                        <a:rPr lang="fr-FR" sz="700" b="1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neuro-vascular</a:t>
                      </a:r>
                      <a:r>
                        <a:rPr lang="fr-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r>
                        <a:rPr lang="fr-FR" sz="700" b="1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repair</a:t>
                      </a:r>
                      <a:endParaRPr lang="fr-FR" sz="700" b="1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700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Team leader: Marie-Christine BOUTON (DR INSERM)</a:t>
                      </a:r>
                      <a:endParaRPr sz="500" b="1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AROCAS Véronique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BILLIALD Philippe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BOULAFTALI Yacine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BOUTIGNY Alexandre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BOUTON Marie-Christine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BRAUN </a:t>
                      </a: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Tirza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DE RAUCOURT Emmanuelle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FRANÇOIS Déborah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GRES Pierre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JANDROT-PERRUS Martine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LOYAU Stéphane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MAUPU </a:t>
                      </a: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Clemence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NUZZO Alexandre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OLLIVIER Véronique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RICHARD Benjamin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SALAÜN Clara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SALFATI Jonas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TURNATURI Carlotta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YU </a:t>
                      </a: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Junjie</a:t>
                      </a: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(Jay)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PHU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CDDB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CDDB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DREM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Autre_AP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MCF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CDDB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CDDB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CDDB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7" name="Google Shape;67;p13"/>
          <p:cNvSpPr/>
          <p:nvPr/>
        </p:nvSpPr>
        <p:spPr>
          <a:xfrm>
            <a:off x="163832" y="5012132"/>
            <a:ext cx="2538205" cy="2316434"/>
          </a:xfrm>
          <a:prstGeom prst="roundRect">
            <a:avLst>
              <a:gd name="adj" fmla="val 8750"/>
            </a:avLst>
          </a:prstGeom>
          <a:solidFill>
            <a:srgbClr val="FCEB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68" name="Google Shape;68;p13"/>
          <p:cNvGraphicFramePr/>
          <p:nvPr>
            <p:extLst>
              <p:ext uri="{D42A27DB-BD31-4B8C-83A1-F6EECF244321}">
                <p14:modId xmlns:p14="http://schemas.microsoft.com/office/powerpoint/2010/main" val="314808424"/>
              </p:ext>
            </p:extLst>
          </p:nvPr>
        </p:nvGraphicFramePr>
        <p:xfrm>
          <a:off x="335562" y="5012125"/>
          <a:ext cx="2366475" cy="817884"/>
        </p:xfrm>
        <a:graphic>
          <a:graphicData uri="http://schemas.openxmlformats.org/drawingml/2006/table">
            <a:tbl>
              <a:tblPr>
                <a:noFill/>
                <a:tableStyleId>{CD331A4A-E08E-4B29-B225-85E62FF3E522}</a:tableStyleId>
              </a:tblPr>
              <a:tblGrid>
                <a:gridCol w="76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Secretary</a:t>
                      </a:r>
                      <a:endParaRPr sz="700" b="1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1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Secrétaire Générale</a:t>
                      </a:r>
                      <a:endParaRPr sz="5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Secrétaire</a:t>
                      </a:r>
                      <a:endParaRPr sz="5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Secrétaire</a:t>
                      </a:r>
                      <a:endParaRPr sz="5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Secrétaire</a:t>
                      </a:r>
                      <a:endParaRPr sz="5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BERTINO Khadija</a:t>
                      </a:r>
                      <a:endParaRPr sz="5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DIBY Césarine</a:t>
                      </a:r>
                      <a:endParaRPr sz="5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GONDEK Elodie</a:t>
                      </a:r>
                      <a:endParaRPr sz="5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RAMOLY Bibi Razia</a:t>
                      </a:r>
                      <a:endParaRPr sz="5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TECH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TECH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TECH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9" name="Google Shape;69;p13"/>
          <p:cNvGraphicFramePr/>
          <p:nvPr>
            <p:extLst>
              <p:ext uri="{D42A27DB-BD31-4B8C-83A1-F6EECF244321}">
                <p14:modId xmlns:p14="http://schemas.microsoft.com/office/powerpoint/2010/main" val="3419944500"/>
              </p:ext>
            </p:extLst>
          </p:nvPr>
        </p:nvGraphicFramePr>
        <p:xfrm>
          <a:off x="324826" y="5794487"/>
          <a:ext cx="1467950" cy="905514"/>
        </p:xfrm>
        <a:graphic>
          <a:graphicData uri="http://schemas.openxmlformats.org/drawingml/2006/table">
            <a:tbl>
              <a:tblPr>
                <a:noFill/>
                <a:tableStyleId>{CD331A4A-E08E-4B29-B225-85E62FF3E522}</a:tableStyleId>
              </a:tblPr>
              <a:tblGrid>
                <a:gridCol w="1085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Commun service</a:t>
                      </a:r>
                      <a:endParaRPr sz="700" b="1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AZEDE Catherine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CHOQUEUX Christine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LELANT Thomas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MONNET Emilie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SYLVAIN-PLASSARD Emma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AI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AI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TECH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CDDB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0" name="Google Shape;70;p13"/>
          <p:cNvGraphicFramePr/>
          <p:nvPr>
            <p:extLst>
              <p:ext uri="{D42A27DB-BD31-4B8C-83A1-F6EECF244321}">
                <p14:modId xmlns:p14="http://schemas.microsoft.com/office/powerpoint/2010/main" val="1335345151"/>
              </p:ext>
            </p:extLst>
          </p:nvPr>
        </p:nvGraphicFramePr>
        <p:xfrm>
          <a:off x="335560" y="6656919"/>
          <a:ext cx="2173125" cy="608800"/>
        </p:xfrm>
        <a:graphic>
          <a:graphicData uri="http://schemas.openxmlformats.org/drawingml/2006/table">
            <a:tbl>
              <a:tblPr>
                <a:noFill/>
                <a:tableStyleId>{CD331A4A-E08E-4B29-B225-85E62FF3E522}</a:tableStyleId>
              </a:tblPr>
              <a:tblGrid>
                <a:gridCol w="849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5250">
                <a:tc grid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Innovation &amp; Industrial Partnership Hub</a:t>
                      </a:r>
                      <a:endParaRPr sz="700" b="1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5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Responsable du Pôle</a:t>
                      </a:r>
                      <a:endParaRPr sz="5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MAKEH HAJAR Iman</a:t>
                      </a:r>
                      <a:endParaRPr sz="5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71" name="Google Shape;71;p13"/>
          <p:cNvCxnSpPr>
            <a:cxnSpLocks/>
          </p:cNvCxnSpPr>
          <p:nvPr/>
        </p:nvCxnSpPr>
        <p:spPr>
          <a:xfrm flipH="1">
            <a:off x="335560" y="5816195"/>
            <a:ext cx="2255161" cy="0"/>
          </a:xfrm>
          <a:prstGeom prst="straightConnector1">
            <a:avLst/>
          </a:prstGeom>
          <a:noFill/>
          <a:ln w="38100" cap="flat" cmpd="sng">
            <a:solidFill>
              <a:srgbClr val="85200C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73" name="Google Shape;7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5425" y="1170060"/>
            <a:ext cx="492110" cy="497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05481" y="1170050"/>
            <a:ext cx="497401" cy="497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61447" y="1170039"/>
            <a:ext cx="492110" cy="497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053807" y="1170060"/>
            <a:ext cx="497401" cy="497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68380" y="1170047"/>
            <a:ext cx="497401" cy="497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9427615" y="1170050"/>
            <a:ext cx="492110" cy="49738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9" name="Google Shape;79;p13"/>
          <p:cNvGraphicFramePr/>
          <p:nvPr>
            <p:extLst>
              <p:ext uri="{D42A27DB-BD31-4B8C-83A1-F6EECF244321}">
                <p14:modId xmlns:p14="http://schemas.microsoft.com/office/powerpoint/2010/main" val="2443575646"/>
              </p:ext>
            </p:extLst>
          </p:nvPr>
        </p:nvGraphicFramePr>
        <p:xfrm>
          <a:off x="9552534" y="7261864"/>
          <a:ext cx="1977650" cy="198438"/>
        </p:xfrm>
        <a:graphic>
          <a:graphicData uri="http://schemas.openxmlformats.org/drawingml/2006/table">
            <a:tbl>
              <a:tblPr>
                <a:noFill/>
                <a:tableStyleId>{CD331A4A-E08E-4B29-B225-85E62FF3E522}</a:tableStyleId>
              </a:tblPr>
              <a:tblGrid>
                <a:gridCol w="98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8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425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000"/>
                        <a:t>13/05/2024</a:t>
                      </a:r>
                      <a:endParaRPr sz="1000"/>
                    </a:p>
                  </a:txBody>
                  <a:tcPr marL="28575" marR="28575" marT="19050" marB="1905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40425" marR="40425" marT="13475" marB="1347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" name="Google Shape;71;p13">
            <a:extLst>
              <a:ext uri="{FF2B5EF4-FFF2-40B4-BE49-F238E27FC236}">
                <a16:creationId xmlns:a16="http://schemas.microsoft.com/office/drawing/2014/main" id="{9134DED3-3B5E-4118-5775-B9A06C0859DE}"/>
              </a:ext>
            </a:extLst>
          </p:cNvPr>
          <p:cNvCxnSpPr>
            <a:cxnSpLocks/>
          </p:cNvCxnSpPr>
          <p:nvPr/>
        </p:nvCxnSpPr>
        <p:spPr>
          <a:xfrm flipH="1">
            <a:off x="335560" y="6730595"/>
            <a:ext cx="2255161" cy="0"/>
          </a:xfrm>
          <a:prstGeom prst="straightConnector1">
            <a:avLst/>
          </a:prstGeom>
          <a:noFill/>
          <a:ln w="38100" cap="flat" cmpd="sng">
            <a:solidFill>
              <a:srgbClr val="85200C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/>
          <p:nvPr/>
        </p:nvSpPr>
        <p:spPr>
          <a:xfrm>
            <a:off x="153800" y="1760300"/>
            <a:ext cx="1694100" cy="2888938"/>
          </a:xfrm>
          <a:prstGeom prst="roundRect">
            <a:avLst>
              <a:gd name="adj" fmla="val 8750"/>
            </a:avLst>
          </a:prstGeom>
          <a:noFill/>
          <a:ln>
            <a:solidFill>
              <a:schemeClr val="bg2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</p:txBody>
      </p:sp>
      <p:sp>
        <p:nvSpPr>
          <p:cNvPr id="56" name="Google Shape;56;p13"/>
          <p:cNvSpPr/>
          <p:nvPr/>
        </p:nvSpPr>
        <p:spPr>
          <a:xfrm>
            <a:off x="1907125" y="1760275"/>
            <a:ext cx="1694100" cy="2634111"/>
          </a:xfrm>
          <a:prstGeom prst="roundRect">
            <a:avLst>
              <a:gd name="adj" fmla="val 8750"/>
            </a:avLst>
          </a:prstGeom>
          <a:noFill/>
          <a:ln>
            <a:solidFill>
              <a:schemeClr val="bg2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</p:txBody>
      </p:sp>
      <p:sp>
        <p:nvSpPr>
          <p:cNvPr id="57" name="Google Shape;57;p13"/>
          <p:cNvSpPr/>
          <p:nvPr/>
        </p:nvSpPr>
        <p:spPr>
          <a:xfrm>
            <a:off x="3660440" y="1760299"/>
            <a:ext cx="1694100" cy="5577125"/>
          </a:xfrm>
          <a:prstGeom prst="roundRect">
            <a:avLst>
              <a:gd name="adj" fmla="val 8750"/>
            </a:avLst>
          </a:prstGeom>
          <a:noFill/>
          <a:ln>
            <a:solidFill>
              <a:schemeClr val="bg2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</p:txBody>
      </p:sp>
      <p:sp>
        <p:nvSpPr>
          <p:cNvPr id="58" name="Google Shape;58;p13"/>
          <p:cNvSpPr/>
          <p:nvPr/>
        </p:nvSpPr>
        <p:spPr>
          <a:xfrm>
            <a:off x="5413760" y="1760300"/>
            <a:ext cx="1694100" cy="2253820"/>
          </a:xfrm>
          <a:prstGeom prst="roundRect">
            <a:avLst>
              <a:gd name="adj" fmla="val 8750"/>
            </a:avLst>
          </a:prstGeom>
          <a:noFill/>
          <a:ln>
            <a:solidFill>
              <a:schemeClr val="bg2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</p:txBody>
      </p:sp>
      <p:sp>
        <p:nvSpPr>
          <p:cNvPr id="59" name="Google Shape;59;p13"/>
          <p:cNvSpPr/>
          <p:nvPr/>
        </p:nvSpPr>
        <p:spPr>
          <a:xfrm>
            <a:off x="7167080" y="1760300"/>
            <a:ext cx="1622700" cy="3138600"/>
          </a:xfrm>
          <a:prstGeom prst="roundRect">
            <a:avLst>
              <a:gd name="adj" fmla="val 8750"/>
            </a:avLst>
          </a:prstGeom>
          <a:noFill/>
          <a:ln>
            <a:solidFill>
              <a:schemeClr val="bg2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</p:txBody>
      </p:sp>
      <p:sp>
        <p:nvSpPr>
          <p:cNvPr id="60" name="Google Shape;60;p13"/>
          <p:cNvSpPr/>
          <p:nvPr/>
        </p:nvSpPr>
        <p:spPr>
          <a:xfrm>
            <a:off x="8849000" y="1760300"/>
            <a:ext cx="1622700" cy="2727022"/>
          </a:xfrm>
          <a:prstGeom prst="roundRect">
            <a:avLst>
              <a:gd name="adj" fmla="val 8750"/>
            </a:avLst>
          </a:prstGeom>
          <a:noFill/>
          <a:ln>
            <a:solidFill>
              <a:schemeClr val="bg2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</p:txBody>
      </p:sp>
      <p:graphicFrame>
        <p:nvGraphicFramePr>
          <p:cNvPr id="61" name="Google Shape;61;p13"/>
          <p:cNvGraphicFramePr/>
          <p:nvPr/>
        </p:nvGraphicFramePr>
        <p:xfrm>
          <a:off x="250166" y="1760277"/>
          <a:ext cx="1622600" cy="2867253"/>
        </p:xfrm>
        <a:graphic>
          <a:graphicData uri="http://schemas.openxmlformats.org/drawingml/2006/table">
            <a:tbl>
              <a:tblPr>
                <a:noFill/>
                <a:tableStyleId>{CD331A4A-E08E-4B29-B225-85E62FF3E522}</a:tableStyleId>
              </a:tblPr>
              <a:tblGrid>
                <a:gridCol w="104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3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375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Team 1: </a:t>
                      </a:r>
                      <a:r>
                        <a:rPr lang="fr" sz="700" b="1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Cardiovascular</a:t>
                      </a:r>
                      <a:r>
                        <a:rPr lang="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r>
                        <a:rPr lang="fr" sz="700" b="1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immunobiology</a:t>
                      </a:r>
                      <a:endParaRPr sz="700" b="1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225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Team leaders: </a:t>
                      </a:r>
                      <a:r>
                        <a:rPr lang="fr" sz="500" b="1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Giuseppina</a:t>
                      </a:r>
                      <a:r>
                        <a:rPr lang="fr" sz="5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CALIGIURI (DR INSERM) &amp; Antonino NICOLETTI (PU UPC)</a:t>
                      </a:r>
                      <a:endParaRPr sz="500" b="1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ARANGALAGE Dimitri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CALIGIURI </a:t>
                      </a: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Giuseppina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CLEMENT Marc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CORCOS Olivier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DELBOSC Sandrine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DESCHAMPS Lydia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DORENT Richard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FRANCK Gregory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GASTON Anh-Thu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LASCHET-KHALLOU Jamila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LE BORGNE Marie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MOHAMMED Sofiane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MORALES Océane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NICOLETTI Antonino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PERLIN Nolan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SANNIER </a:t>
                      </a: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Aurelie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SENEMAUD Jean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SKARBEK Charles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SPELLE Laurent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SUC Gaspard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TRAN DINH Alexy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VAHANIAN Alec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PHU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TECH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MCF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CDDB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PHU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Post-doc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/>
        </p:nvGraphicFramePr>
        <p:xfrm>
          <a:off x="1995157" y="1760277"/>
          <a:ext cx="1628650" cy="2634111"/>
        </p:xfrm>
        <a:graphic>
          <a:graphicData uri="http://schemas.openxmlformats.org/drawingml/2006/table">
            <a:tbl>
              <a:tblPr>
                <a:noFill/>
                <a:tableStyleId>{CD331A4A-E08E-4B29-B225-85E62FF3E522}</a:tableStyleId>
              </a:tblPr>
              <a:tblGrid>
                <a:gridCol w="106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775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Team 2: </a:t>
                      </a:r>
                      <a:r>
                        <a:rPr lang="fr-FR" sz="700" b="1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Cardiovascular</a:t>
                      </a:r>
                      <a:r>
                        <a:rPr lang="fr-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structural </a:t>
                      </a:r>
                      <a:r>
                        <a:rPr lang="fr-FR" sz="700" b="1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diseases</a:t>
                      </a:r>
                      <a:r>
                        <a:rPr lang="fr-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Team leaders: Catherine BOILEAU (PU-PH UPC) &amp; Guillaume JONDEAU (PU-PH UPC)</a:t>
                      </a:r>
                      <a:endParaRPr sz="500" b="1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ABI-FADEL Marianne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ARNAUD Pauline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BIBIMBOU </a:t>
                      </a: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Angelique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BOILEAU Catherine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DELHOMME Clémence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ELIAHOU Ludivine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HANNA Nadine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HIMBERT Dominique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HUGUET-HERRERO Julia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IUNG Bernard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JAN Maëlle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JONDEAU Guillaume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LE GOFF Carine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LEBEL Marie-Nathalie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MILLERON Olivier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RABES Jean-Pierre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URENA-ALCAZAR Marina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VARRET Mathilde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AI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CCA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TECH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3708553" y="1812185"/>
          <a:ext cx="1591867" cy="5530467"/>
        </p:xfrm>
        <a:graphic>
          <a:graphicData uri="http://schemas.openxmlformats.org/drawingml/2006/table">
            <a:tbl>
              <a:tblPr>
                <a:noFill/>
                <a:tableStyleId>{CD331A4A-E08E-4B29-B225-85E62FF3E522}</a:tableStyleId>
              </a:tblPr>
              <a:tblGrid>
                <a:gridCol w="1095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325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Team 3: </a:t>
                      </a:r>
                      <a:r>
                        <a:rPr lang="fr-FR" sz="700" b="1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Cardiovascular</a:t>
                      </a:r>
                      <a:r>
                        <a:rPr lang="fr-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bio-engineering</a:t>
                      </a:r>
                    </a:p>
                  </a:txBody>
                  <a:tcPr marL="40425" marR="40425" marT="64650" marB="64650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275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Team leader: Didier LETOURNEUR (DR CNRS)</a:t>
                      </a:r>
                      <a:endParaRPr sz="500" b="1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0425" marR="40425" marT="64650" marB="64650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AMOUROUX Baptiste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ATLAN Michael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AVRAMOGLOU Thierry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BARBAUD Christel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BAMBA-FUNCK Jessica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BATAILLE Isabelle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BAUDOT Anne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CHARNAUX Nathalie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CHAUBET Frédéric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CHAUVIERRE Cédric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CRISTOFARI Sarra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DE LA TAILLE Thibault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DELESTRE Fabienne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DUJARDIN Chloé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ELGHARIB Mustafa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FADDA Giulia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GEINGUENAUD Frédéric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GUEGUEN Virginie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GUENIN Erwan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GUYOT Erwan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HADDAD Oualid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HANSEL Boris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HERNANDEZ Maria </a:t>
                      </a:r>
                      <a:r>
                        <a:rPr lang="fr-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Belén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HLAWATY Hanna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HUANG </a:t>
                      </a: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Xiaochen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LABIAD </a:t>
                      </a: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Camelia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LAGUILLIER-MORIZOT Christelle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LALATONNE Yoann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LETOURNEUR Didier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LEVY Raphael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LOPEZ Elliot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MAILLARD Mathilde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MAIRE Murielle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MATHIEU Paul</a:t>
                      </a:r>
                      <a:endParaRPr lang="fr"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MEDDAHI-PELLE Anne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METZINGER Valérie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MOHAMMEDI IRKI </a:t>
                      </a: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Fahima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MOTTE Laurence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NATAF Patrick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NDJIDDA BAKARI William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OUDAR Olivier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PAVON-DJAVID </a:t>
                      </a:r>
                      <a:r>
                        <a:rPr lang="fr-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Graciela</a:t>
                      </a:r>
                      <a:endParaRPr lang="fr-FR"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ROST </a:t>
                      </a:r>
                      <a:r>
                        <a:rPr lang="fr-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Nathanne</a:t>
                      </a:r>
                      <a:endParaRPr lang="fr-FR"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SAID Maha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SAINTE-CATHERINE Odile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SARFATI Pierre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SIMON YARZA Teresa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SOREL Julien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SUTTON Angela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TOURE Zoe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TRETON Xavier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TRUCHAN Daniel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ZAIDI Naima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ZHANG Yang</a:t>
                      </a:r>
                    </a:p>
                  </a:txBody>
                  <a:tcPr marL="28575" marR="28575" marT="91425" marB="91425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MCF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MCF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MCF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MCF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Post-doc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MCF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IR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MCF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MCF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MCF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Post-doc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MCUPH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DR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Post-doc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Post-doc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MCF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IR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Post-doc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Post-doc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TECH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CR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Autre_AP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Post-doc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TECH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5491189" y="1760277"/>
          <a:ext cx="1622600" cy="2253843"/>
        </p:xfrm>
        <a:graphic>
          <a:graphicData uri="http://schemas.openxmlformats.org/drawingml/2006/table">
            <a:tbl>
              <a:tblPr>
                <a:noFill/>
                <a:tableStyleId>{CD331A4A-E08E-4B29-B225-85E62FF3E522}</a:tableStyleId>
              </a:tblPr>
              <a:tblGrid>
                <a:gridCol w="105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250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Team 4: </a:t>
                      </a:r>
                      <a:r>
                        <a:rPr lang="fr-FR" sz="700" b="1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Cardiovascular</a:t>
                      </a:r>
                      <a:r>
                        <a:rPr lang="fr-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r>
                        <a:rPr lang="fr-FR" sz="700" b="1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imaging</a:t>
                      </a:r>
                      <a:endParaRPr lang="fr-FR" sz="700" b="1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525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Team leader: François ROUZET (PU-PH UPC)</a:t>
                      </a:r>
                      <a:endParaRPr sz="500" b="1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AID Rachida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ANNIO Giacomo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DARWISH Omar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DELETTRE Marion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DOYEUX Kaya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JOURNE </a:t>
                      </a: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Clement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LAISSY Jean-Pierre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LEYGNAC Sébastien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LI </a:t>
                      </a: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Guannan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MANGIN Gabrielle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OU </a:t>
                      </a: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Phalla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PIEKARSKI Eve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ROUZET François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RUCHER Guillaume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SINKUS Ralph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IE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Post-doc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Physicien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AI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Physicien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Post-doc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Post-doc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5" name="Google Shape;65;p13"/>
          <p:cNvGraphicFramePr/>
          <p:nvPr/>
        </p:nvGraphicFramePr>
        <p:xfrm>
          <a:off x="7236179" y="1760277"/>
          <a:ext cx="1561825" cy="3137684"/>
        </p:xfrm>
        <a:graphic>
          <a:graphicData uri="http://schemas.openxmlformats.org/drawingml/2006/table">
            <a:tbl>
              <a:tblPr>
                <a:noFill/>
                <a:tableStyleId>{CD331A4A-E08E-4B29-B225-85E62FF3E522}</a:tableStyleId>
              </a:tblPr>
              <a:tblGrid>
                <a:gridCol w="105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3500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Team 5: </a:t>
                      </a:r>
                      <a:r>
                        <a:rPr lang="fr" sz="700" b="1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Atherothrombotic</a:t>
                      </a:r>
                      <a:r>
                        <a:rPr lang="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r>
                        <a:rPr lang="fr" sz="700" b="1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disease</a:t>
                      </a:r>
                      <a:r>
                        <a:rPr lang="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in </a:t>
                      </a:r>
                      <a:r>
                        <a:rPr lang="fr" sz="700" b="1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heart</a:t>
                      </a:r>
                      <a:r>
                        <a:rPr lang="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and </a:t>
                      </a:r>
                      <a:r>
                        <a:rPr lang="fr" sz="700" b="1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brain</a:t>
                      </a:r>
                      <a:endParaRPr sz="700" b="1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Team leaders: Philippe Gabriel STEG (PU-PH UPC) &amp; Grégory DUCROCQ (PU-PH UPC)</a:t>
                      </a:r>
                      <a:endParaRPr sz="500" b="1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ABERGEL Hélène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ABTAN Jérémie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AMARENCO Pierre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BADJI Hichem Ahmed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BOUFFARD Catherine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CIMADEVILLA Claire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DUCROCQ Gregory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ELBEZ </a:t>
                      </a: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Yedid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FARNOUD Reza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FELDMAN Laurent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FUENTES Axelle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JULIARD Jean-Michel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LAVALLEE Philippa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LI </a:t>
                      </a: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Zhipeng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LONGROIS Dan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MERHEB Gaelle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MESEGUER GANCEDO Elena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NGUYEN Caroline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NOREL Xavier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SIMON </a:t>
                      </a: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Tabassome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SORBETS Emmanuel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SPIELER Jean-François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STEG Philippe Gabriel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TOUBOUL Pierre-Jean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TECH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Autre_EC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CDDB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CCA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MCF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6" name="Google Shape;66;p13"/>
          <p:cNvGraphicFramePr/>
          <p:nvPr/>
        </p:nvGraphicFramePr>
        <p:xfrm>
          <a:off x="8920395" y="1760277"/>
          <a:ext cx="1506550" cy="2727045"/>
        </p:xfrm>
        <a:graphic>
          <a:graphicData uri="http://schemas.openxmlformats.org/drawingml/2006/table">
            <a:tbl>
              <a:tblPr>
                <a:noFill/>
                <a:tableStyleId>{CD331A4A-E08E-4B29-B225-85E62FF3E522}</a:tableStyleId>
              </a:tblPr>
              <a:tblGrid>
                <a:gridCol w="980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275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Team 6: </a:t>
                      </a:r>
                      <a:r>
                        <a:rPr lang="fr-FR" sz="700" b="1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Hemostasis</a:t>
                      </a:r>
                      <a:r>
                        <a:rPr lang="fr-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, </a:t>
                      </a:r>
                      <a:r>
                        <a:rPr lang="fr-FR" sz="700" b="1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thrombo</a:t>
                      </a:r>
                      <a:r>
                        <a:rPr lang="fr-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-inflammation and </a:t>
                      </a:r>
                      <a:r>
                        <a:rPr lang="fr-FR" sz="700" b="1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neuro-vascular</a:t>
                      </a:r>
                      <a:r>
                        <a:rPr lang="fr-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r>
                        <a:rPr lang="fr-FR" sz="700" b="1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repair</a:t>
                      </a:r>
                      <a:endParaRPr lang="fr-FR" sz="700" b="1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700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Team leader: Marie-Christine BOUTON (DR INSERM)</a:t>
                      </a:r>
                      <a:endParaRPr sz="500" b="1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AROCAS Véronique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BILLIALD Philippe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BOULAFTALI Yacine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BOUTIGNY Alexandre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BOUTON Marie-Christine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BRAUN </a:t>
                      </a: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Tirza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DE RAUCOURT Emmanuelle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FRANÇOIS Déborah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GRES Pierre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JANDROT-PERRUS Martine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LOYAU Stéphane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MAUPU </a:t>
                      </a: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Clemence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NUZZO Alexandre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OLLIVIER Véronique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RICHARD Benjamin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SALAÜN Clara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SALFATI Jonas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TURNATURI Carlotta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YU </a:t>
                      </a: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Junjie</a:t>
                      </a: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(Jay)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PHU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CDDB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CDDB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DREM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 err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Autre_AP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MCUPH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MCF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CDDB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CDDB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CDDB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Doctorant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7" name="Google Shape;67;p13"/>
          <p:cNvSpPr/>
          <p:nvPr/>
        </p:nvSpPr>
        <p:spPr>
          <a:xfrm>
            <a:off x="163832" y="5012132"/>
            <a:ext cx="2538205" cy="2316434"/>
          </a:xfrm>
          <a:prstGeom prst="roundRect">
            <a:avLst>
              <a:gd name="adj" fmla="val 8750"/>
            </a:avLst>
          </a:prstGeom>
          <a:noFill/>
          <a:ln>
            <a:solidFill>
              <a:schemeClr val="bg2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68" name="Google Shape;68;p13"/>
          <p:cNvGraphicFramePr/>
          <p:nvPr/>
        </p:nvGraphicFramePr>
        <p:xfrm>
          <a:off x="335562" y="5012125"/>
          <a:ext cx="2366475" cy="817884"/>
        </p:xfrm>
        <a:graphic>
          <a:graphicData uri="http://schemas.openxmlformats.org/drawingml/2006/table">
            <a:tbl>
              <a:tblPr>
                <a:noFill/>
                <a:tableStyleId>{CD331A4A-E08E-4B29-B225-85E62FF3E522}</a:tableStyleId>
              </a:tblPr>
              <a:tblGrid>
                <a:gridCol w="76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Secretary</a:t>
                      </a:r>
                      <a:endParaRPr sz="700" b="1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1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Secrétaire Générale</a:t>
                      </a:r>
                      <a:endParaRPr sz="5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Secrétaire</a:t>
                      </a:r>
                      <a:endParaRPr sz="5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Secrétaire</a:t>
                      </a:r>
                      <a:endParaRPr sz="5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Secrétaire</a:t>
                      </a:r>
                      <a:endParaRPr sz="5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BERTINO Khadija</a:t>
                      </a:r>
                      <a:endParaRPr sz="5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DIBY Césarine</a:t>
                      </a:r>
                      <a:endParaRPr sz="5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GONDEK Elodie</a:t>
                      </a:r>
                      <a:endParaRPr sz="5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RAMOLY Bibi Razia</a:t>
                      </a:r>
                      <a:endParaRPr sz="5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TECH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TECH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TECH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9" name="Google Shape;69;p13"/>
          <p:cNvGraphicFramePr/>
          <p:nvPr/>
        </p:nvGraphicFramePr>
        <p:xfrm>
          <a:off x="324826" y="5794487"/>
          <a:ext cx="1467950" cy="905514"/>
        </p:xfrm>
        <a:graphic>
          <a:graphicData uri="http://schemas.openxmlformats.org/drawingml/2006/table">
            <a:tbl>
              <a:tblPr>
                <a:noFill/>
                <a:tableStyleId>{CD331A4A-E08E-4B29-B225-85E62FF3E522}</a:tableStyleId>
              </a:tblPr>
              <a:tblGrid>
                <a:gridCol w="1085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Commun service</a:t>
                      </a:r>
                      <a:endParaRPr sz="700" b="1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AZEDE Catherine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CHOQUEUX Christine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LELANT Thomas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MONNET Emilie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SYLVAIN-PLASSARD Emma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AI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IE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AI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TECH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CDDB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0" name="Google Shape;70;p13"/>
          <p:cNvGraphicFramePr/>
          <p:nvPr/>
        </p:nvGraphicFramePr>
        <p:xfrm>
          <a:off x="335560" y="6656919"/>
          <a:ext cx="2173125" cy="608800"/>
        </p:xfrm>
        <a:graphic>
          <a:graphicData uri="http://schemas.openxmlformats.org/drawingml/2006/table">
            <a:tbl>
              <a:tblPr>
                <a:noFill/>
                <a:tableStyleId>{CD331A4A-E08E-4B29-B225-85E62FF3E522}</a:tableStyleId>
              </a:tblPr>
              <a:tblGrid>
                <a:gridCol w="849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5250">
                <a:tc grid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Innovation &amp; Industrial Partnership Hub</a:t>
                      </a:r>
                      <a:endParaRPr sz="700" b="1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5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Responsable du Pôle</a:t>
                      </a:r>
                      <a:endParaRPr sz="5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MAKEH HAJAR Iman</a:t>
                      </a:r>
                      <a:endParaRPr sz="5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5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IR</a:t>
                      </a:r>
                      <a:endParaRPr sz="5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28575" marR="28575" marT="91425" marB="9142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71" name="Google Shape;71;p13"/>
          <p:cNvCxnSpPr>
            <a:cxnSpLocks/>
          </p:cNvCxnSpPr>
          <p:nvPr/>
        </p:nvCxnSpPr>
        <p:spPr>
          <a:xfrm flipH="1">
            <a:off x="335560" y="5816195"/>
            <a:ext cx="2255161" cy="0"/>
          </a:xfrm>
          <a:prstGeom prst="straightConnector1">
            <a:avLst/>
          </a:prstGeom>
          <a:noFill/>
          <a:ln w="38100" cap="flat" cmpd="sng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73" name="Google Shape;7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5425" y="1170060"/>
            <a:ext cx="492110" cy="497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05481" y="1170050"/>
            <a:ext cx="497401" cy="497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61447" y="1170039"/>
            <a:ext cx="492110" cy="497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053807" y="1170060"/>
            <a:ext cx="497401" cy="497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68380" y="1170047"/>
            <a:ext cx="497401" cy="497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9427615" y="1170050"/>
            <a:ext cx="492110" cy="49738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9" name="Google Shape;79;p13"/>
          <p:cNvGraphicFramePr/>
          <p:nvPr/>
        </p:nvGraphicFramePr>
        <p:xfrm>
          <a:off x="9552534" y="7261864"/>
          <a:ext cx="1977650" cy="198438"/>
        </p:xfrm>
        <a:graphic>
          <a:graphicData uri="http://schemas.openxmlformats.org/drawingml/2006/table">
            <a:tbl>
              <a:tblPr>
                <a:noFill/>
                <a:tableStyleId>{CD331A4A-E08E-4B29-B225-85E62FF3E522}</a:tableStyleId>
              </a:tblPr>
              <a:tblGrid>
                <a:gridCol w="98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8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425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000"/>
                        <a:t>13/05/2024</a:t>
                      </a:r>
                      <a:endParaRPr sz="1000"/>
                    </a:p>
                  </a:txBody>
                  <a:tcPr marL="28575" marR="28575" marT="19050" marB="1905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40425" marR="40425" marT="13475" marB="1347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" name="Google Shape;71;p13">
            <a:extLst>
              <a:ext uri="{FF2B5EF4-FFF2-40B4-BE49-F238E27FC236}">
                <a16:creationId xmlns:a16="http://schemas.microsoft.com/office/drawing/2014/main" id="{9134DED3-3B5E-4118-5775-B9A06C0859DE}"/>
              </a:ext>
            </a:extLst>
          </p:cNvPr>
          <p:cNvCxnSpPr>
            <a:cxnSpLocks/>
          </p:cNvCxnSpPr>
          <p:nvPr/>
        </p:nvCxnSpPr>
        <p:spPr>
          <a:xfrm flipH="1">
            <a:off x="335560" y="6730595"/>
            <a:ext cx="2255161" cy="0"/>
          </a:xfrm>
          <a:prstGeom prst="straightConnector1">
            <a:avLst/>
          </a:prstGeom>
          <a:noFill/>
          <a:ln w="38100" cap="flat" cmpd="sng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51249989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1284</Words>
  <Application>Microsoft Macintosh PowerPoint</Application>
  <PresentationFormat>Personnalisé</PresentationFormat>
  <Paragraphs>690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Verdana</vt:lpstr>
      <vt:lpstr>Simple Light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Tony NICOLETTI</cp:lastModifiedBy>
  <cp:revision>1</cp:revision>
  <dcterms:modified xsi:type="dcterms:W3CDTF">2024-05-13T13:27:54Z</dcterms:modified>
</cp:coreProperties>
</file>